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8"/>
  </p:notesMasterIdLst>
  <p:sldIdLst>
    <p:sldId id="256" r:id="rId2"/>
    <p:sldId id="260" r:id="rId3"/>
    <p:sldId id="283" r:id="rId4"/>
    <p:sldId id="263" r:id="rId5"/>
    <p:sldId id="284" r:id="rId6"/>
    <p:sldId id="282" r:id="rId7"/>
    <p:sldId id="259" r:id="rId8"/>
    <p:sldId id="287" r:id="rId9"/>
    <p:sldId id="285" r:id="rId10"/>
    <p:sldId id="262" r:id="rId11"/>
    <p:sldId id="269" r:id="rId12"/>
    <p:sldId id="288" r:id="rId13"/>
    <p:sldId id="286" r:id="rId14"/>
    <p:sldId id="267" r:id="rId15"/>
    <p:sldId id="272" r:id="rId16"/>
    <p:sldId id="289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C5B8"/>
    <a:srgbClr val="8AAD9D"/>
    <a:srgbClr val="94A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36" autoAdjust="0"/>
    <p:restoredTop sz="94660"/>
  </p:normalViewPr>
  <p:slideViewPr>
    <p:cSldViewPr snapToGrid="0" showGuides="1">
      <p:cViewPr varScale="1">
        <p:scale>
          <a:sx n="45" d="100"/>
          <a:sy n="45" d="100"/>
        </p:scale>
        <p:origin x="53" y="360"/>
      </p:cViewPr>
      <p:guideLst>
        <p:guide orient="horz" pos="2160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F6998A-B4D5-4BF1-B7C8-D6A5AB110B1B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B74C2-A9D5-41DA-95C8-B5C8E92BB7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686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6749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929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937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076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009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4934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202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188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29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394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048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203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067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900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B74C2-A9D5-41DA-95C8-B5C8E92BB73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726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02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60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855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66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129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744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963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207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957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784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39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3931540"/>
      </p:ext>
    </p:extLst>
  </p:cSld>
  <p:clrMapOvr>
    <a:masterClrMapping/>
  </p:clrMapOvr>
  <p:transition spd="slow" advTm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294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45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71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56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16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2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584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46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733BA09-1BBB-44E5-95B3-402DC97A4DF1}" type="datetimeFigureOut">
              <a:rPr lang="zh-CN" altLang="en-US" smtClean="0"/>
              <a:t>2019/6/29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672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EC418F0-F5E1-4A5F-A092-A6673CCB4226}"/>
              </a:ext>
            </a:extLst>
          </p:cNvPr>
          <p:cNvSpPr/>
          <p:nvPr/>
        </p:nvSpPr>
        <p:spPr>
          <a:xfrm>
            <a:off x="0" y="0"/>
            <a:ext cx="12192000" cy="2914384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227387B-34EB-4840-AB72-6A7F18469360}"/>
              </a:ext>
            </a:extLst>
          </p:cNvPr>
          <p:cNvSpPr/>
          <p:nvPr/>
        </p:nvSpPr>
        <p:spPr>
          <a:xfrm>
            <a:off x="552058" y="523388"/>
            <a:ext cx="11087884" cy="1751174"/>
          </a:xfrm>
          <a:prstGeom prst="rect">
            <a:avLst/>
          </a:prstGeom>
          <a:noFill/>
          <a:ln>
            <a:solidFill>
              <a:srgbClr val="94A2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58A4A22-FF3E-4C25-AFDC-1D70D00F7772}"/>
              </a:ext>
            </a:extLst>
          </p:cNvPr>
          <p:cNvGrpSpPr/>
          <p:nvPr/>
        </p:nvGrpSpPr>
        <p:grpSpPr>
          <a:xfrm>
            <a:off x="937715" y="666003"/>
            <a:ext cx="10345389" cy="1428009"/>
            <a:chOff x="692091" y="717420"/>
            <a:chExt cx="4244054" cy="1076992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62B82ED-6BA3-4937-9B11-B60704C60668}"/>
                </a:ext>
              </a:extLst>
            </p:cNvPr>
            <p:cNvSpPr/>
            <p:nvPr/>
          </p:nvSpPr>
          <p:spPr>
            <a:xfrm>
              <a:off x="692091" y="717420"/>
              <a:ext cx="4244054" cy="1076992"/>
            </a:xfrm>
            <a:prstGeom prst="rect">
              <a:avLst/>
            </a:prstGeom>
            <a:solidFill>
              <a:srgbClr val="94A2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9167CF5-575B-4406-B136-1331989551D2}"/>
                </a:ext>
              </a:extLst>
            </p:cNvPr>
            <p:cNvSpPr txBox="1"/>
            <p:nvPr/>
          </p:nvSpPr>
          <p:spPr>
            <a:xfrm>
              <a:off x="928162" y="923381"/>
              <a:ext cx="3866963" cy="810471"/>
            </a:xfrm>
            <a:prstGeom prst="rect">
              <a:avLst/>
            </a:prstGeom>
            <a:solidFill>
              <a:srgbClr val="94A28C"/>
            </a:solidFill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5400" spc="600" dirty="0">
                  <a:solidFill>
                    <a:schemeClr val="bg1"/>
                  </a:solidFill>
                  <a:latin typeface="仿宋" panose="02010609060101010101" pitchFamily="49" charset="-122"/>
                  <a:ea typeface="仿宋" panose="02010609060101010101" pitchFamily="49" charset="-122"/>
                </a:rPr>
                <a:t>电影数据爬虫及统计分析</a:t>
              </a:r>
              <a:endParaRPr lang="en-US" altLang="zh-CN" sz="5400" spc="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9D992178-0463-4CF7-B875-9B4F9B487013}"/>
              </a:ext>
            </a:extLst>
          </p:cNvPr>
          <p:cNvSpPr txBox="1"/>
          <p:nvPr/>
        </p:nvSpPr>
        <p:spPr>
          <a:xfrm>
            <a:off x="937715" y="3145009"/>
            <a:ext cx="107022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组长：梁宏铖（）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组员：崔彬彬（）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		  </a:t>
            </a:r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刘嘉迪（）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		  </a:t>
            </a:r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黄蓝天（）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		  </a:t>
            </a:r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陈诗怡（</a:t>
            </a:r>
            <a:r>
              <a:rPr lang="en-US" altLang="zh-CN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ppt</a:t>
            </a:r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制作）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		  </a:t>
            </a:r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苏文焯（）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A99131A-5F4F-45E1-BE35-319534951F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828" y="2417177"/>
            <a:ext cx="4038600" cy="4038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A9FBB0F-1D08-4A07-A18A-9CD0E68522A8}"/>
              </a:ext>
            </a:extLst>
          </p:cNvPr>
          <p:cNvSpPr/>
          <p:nvPr/>
        </p:nvSpPr>
        <p:spPr>
          <a:xfrm>
            <a:off x="31749" y="6015057"/>
            <a:ext cx="12192000" cy="81564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290534F-E16F-4142-9C30-1B16347B816B}"/>
              </a:ext>
            </a:extLst>
          </p:cNvPr>
          <p:cNvSpPr txBox="1"/>
          <p:nvPr/>
        </p:nvSpPr>
        <p:spPr>
          <a:xfrm>
            <a:off x="-377902" y="1109469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）电影类型前三排行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C98714C-DDAF-47E2-AF13-AD25E6DEC1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</a:p>
        </p:txBody>
      </p:sp>
      <p:sp>
        <p:nvSpPr>
          <p:cNvPr id="11" name="任意多边形 1">
            <a:extLst>
              <a:ext uri="{FF2B5EF4-FFF2-40B4-BE49-F238E27FC236}">
                <a16:creationId xmlns:a16="http://schemas.microsoft.com/office/drawing/2014/main" id="{293AFE7A-30AC-4B17-805C-F9595C7AA385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6C29FC5-8A4C-4F42-AC93-7645F2B155A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57400" y="1694244"/>
            <a:ext cx="8077200" cy="43208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664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A43C597-4196-4DD9-9A71-310747230585}"/>
              </a:ext>
            </a:extLst>
          </p:cNvPr>
          <p:cNvSpPr/>
          <p:nvPr/>
        </p:nvSpPr>
        <p:spPr>
          <a:xfrm>
            <a:off x="11855117" y="0"/>
            <a:ext cx="336883" cy="1571625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D2E183-68A5-4C70-AC3E-F74789184975}"/>
              </a:ext>
            </a:extLst>
          </p:cNvPr>
          <p:cNvSpPr/>
          <p:nvPr/>
        </p:nvSpPr>
        <p:spPr>
          <a:xfrm>
            <a:off x="31749" y="6015057"/>
            <a:ext cx="12192000" cy="81564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C6A52F-C43D-45E8-8982-8F8EA7AA69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</a:p>
        </p:txBody>
      </p:sp>
      <p:sp>
        <p:nvSpPr>
          <p:cNvPr id="13" name="任意多边形 1">
            <a:extLst>
              <a:ext uri="{FF2B5EF4-FFF2-40B4-BE49-F238E27FC236}">
                <a16:creationId xmlns:a16="http://schemas.microsoft.com/office/drawing/2014/main" id="{328134D4-9607-4682-936D-B43A16EC6D7A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A1E9967-5443-44D0-AE1D-2EDEFA26313F}"/>
              </a:ext>
            </a:extLst>
          </p:cNvPr>
          <p:cNvSpPr txBox="1"/>
          <p:nvPr/>
        </p:nvSpPr>
        <p:spPr>
          <a:xfrm>
            <a:off x="-377902" y="1109469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）地区前三排行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CDBD195-44A8-4B0E-9C02-3C35832A8F3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70667" y="1858932"/>
            <a:ext cx="7450666" cy="41561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743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A43C597-4196-4DD9-9A71-310747230585}"/>
              </a:ext>
            </a:extLst>
          </p:cNvPr>
          <p:cNvSpPr/>
          <p:nvPr/>
        </p:nvSpPr>
        <p:spPr>
          <a:xfrm>
            <a:off x="11855117" y="0"/>
            <a:ext cx="336883" cy="1571625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D2E183-68A5-4C70-AC3E-F74789184975}"/>
              </a:ext>
            </a:extLst>
          </p:cNvPr>
          <p:cNvSpPr/>
          <p:nvPr/>
        </p:nvSpPr>
        <p:spPr>
          <a:xfrm>
            <a:off x="31749" y="6015057"/>
            <a:ext cx="12192000" cy="81564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C6A52F-C43D-45E8-8982-8F8EA7AA69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</a:p>
        </p:txBody>
      </p:sp>
      <p:sp>
        <p:nvSpPr>
          <p:cNvPr id="13" name="任意多边形 1">
            <a:extLst>
              <a:ext uri="{FF2B5EF4-FFF2-40B4-BE49-F238E27FC236}">
                <a16:creationId xmlns:a16="http://schemas.microsoft.com/office/drawing/2014/main" id="{328134D4-9607-4682-936D-B43A16EC6D7A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A1E9967-5443-44D0-AE1D-2EDEFA26313F}"/>
              </a:ext>
            </a:extLst>
          </p:cNvPr>
          <p:cNvSpPr txBox="1"/>
          <p:nvPr/>
        </p:nvSpPr>
        <p:spPr>
          <a:xfrm>
            <a:off x="-377902" y="1109469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3</a:t>
            </a:r>
            <a:r>
              <a:rPr lang="zh-CN" altLang="en-US" sz="3200" dirty="0">
                <a:solidFill>
                  <a:srgbClr val="BDC5B8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）上映时间分布图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02EB040-8C16-4E03-B547-129E0A0E810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181" y="1736313"/>
            <a:ext cx="8367637" cy="427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5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73AEB12-C834-4057-B875-34EFFF6A34B4}"/>
              </a:ext>
            </a:extLst>
          </p:cNvPr>
          <p:cNvCxnSpPr/>
          <p:nvPr/>
        </p:nvCxnSpPr>
        <p:spPr>
          <a:xfrm>
            <a:off x="1657350" y="2457450"/>
            <a:ext cx="2128838" cy="2128838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6" name="任意多边形 10">
            <a:extLst>
              <a:ext uri="{FF2B5EF4-FFF2-40B4-BE49-F238E27FC236}">
                <a16:creationId xmlns:a16="http://schemas.microsoft.com/office/drawing/2014/main" id="{CB788457-D6CB-4323-88C6-EC3C6B66E44D}"/>
              </a:ext>
            </a:extLst>
          </p:cNvPr>
          <p:cNvSpPr/>
          <p:nvPr/>
        </p:nvSpPr>
        <p:spPr bwMode="auto">
          <a:xfrm>
            <a:off x="2476500" y="2789239"/>
            <a:ext cx="7589838" cy="1636712"/>
          </a:xfrm>
          <a:custGeom>
            <a:avLst/>
            <a:gdLst>
              <a:gd name="connsiteX0" fmla="*/ 0 w 7590213"/>
              <a:gd name="connsiteY0" fmla="*/ 0 h 1635917"/>
              <a:gd name="connsiteX1" fmla="*/ 7590213 w 7590213"/>
              <a:gd name="connsiteY1" fmla="*/ 0 h 1635917"/>
              <a:gd name="connsiteX2" fmla="*/ 7590213 w 7590213"/>
              <a:gd name="connsiteY2" fmla="*/ 1635917 h 1635917"/>
              <a:gd name="connsiteX3" fmla="*/ 1140350 w 7590213"/>
              <a:gd name="connsiteY3" fmla="*/ 1635917 h 1635917"/>
              <a:gd name="connsiteX4" fmla="*/ 0 w 7590213"/>
              <a:gd name="connsiteY4" fmla="*/ 499380 h 163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90213" h="1635917">
                <a:moveTo>
                  <a:pt x="0" y="0"/>
                </a:moveTo>
                <a:lnTo>
                  <a:pt x="7590213" y="0"/>
                </a:lnTo>
                <a:lnTo>
                  <a:pt x="7590213" y="1635917"/>
                </a:lnTo>
                <a:lnTo>
                  <a:pt x="1140350" y="1635917"/>
                </a:lnTo>
                <a:lnTo>
                  <a:pt x="0" y="499380"/>
                </a:lnTo>
                <a:close/>
              </a:path>
            </a:pathLst>
          </a:custGeom>
          <a:solidFill>
            <a:srgbClr val="BDC5B8"/>
          </a:solidFill>
          <a:ln w="12700" cap="flat" cmpd="sng" algn="ctr">
            <a:noFill/>
            <a:prstDash val="solid"/>
            <a:miter lim="800000"/>
          </a:ln>
          <a:effectLst>
            <a:innerShdw blurRad="190500" dist="101600" dir="8580000">
              <a:prstClr val="black">
                <a:alpha val="40000"/>
              </a:prstClr>
            </a:inn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11">
            <a:extLst>
              <a:ext uri="{FF2B5EF4-FFF2-40B4-BE49-F238E27FC236}">
                <a16:creationId xmlns:a16="http://schemas.microsoft.com/office/drawing/2014/main" id="{117FA367-91BF-415F-BCEC-E007E0FDD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3229339"/>
            <a:ext cx="5523453" cy="585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32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BF0F8B8-97FE-445A-A3E0-031044DFDD00}"/>
              </a:ext>
            </a:extLst>
          </p:cNvPr>
          <p:cNvGrpSpPr>
            <a:grpSpLocks/>
          </p:cNvGrpSpPr>
          <p:nvPr/>
        </p:nvGrpSpPr>
        <p:grpSpPr bwMode="auto">
          <a:xfrm>
            <a:off x="0" y="2628900"/>
            <a:ext cx="3317875" cy="2155825"/>
            <a:chOff x="0" y="2628900"/>
            <a:chExt cx="3318008" cy="2155448"/>
          </a:xfrm>
        </p:grpSpPr>
        <p:sp>
          <p:nvSpPr>
            <p:cNvPr id="10" name="任意多边形 7">
              <a:extLst>
                <a:ext uri="{FF2B5EF4-FFF2-40B4-BE49-F238E27FC236}">
                  <a16:creationId xmlns:a16="http://schemas.microsoft.com/office/drawing/2014/main" id="{2B9F9861-C3E9-4CE8-9422-D3ECB7B295A4}"/>
                </a:ext>
              </a:extLst>
            </p:cNvPr>
            <p:cNvSpPr/>
            <p:nvPr/>
          </p:nvSpPr>
          <p:spPr>
            <a:xfrm>
              <a:off x="0" y="2628900"/>
              <a:ext cx="2476599" cy="642826"/>
            </a:xfrm>
            <a:custGeom>
              <a:avLst/>
              <a:gdLst>
                <a:gd name="connsiteX0" fmla="*/ 0 w 2476160"/>
                <a:gd name="connsiteY0" fmla="*/ 0 h 642938"/>
                <a:gd name="connsiteX1" fmla="*/ 1831065 w 2476160"/>
                <a:gd name="connsiteY1" fmla="*/ 0 h 642938"/>
                <a:gd name="connsiteX2" fmla="*/ 2476160 w 2476160"/>
                <a:gd name="connsiteY2" fmla="*/ 642938 h 642938"/>
                <a:gd name="connsiteX3" fmla="*/ 0 w 2476160"/>
                <a:gd name="connsiteY3" fmla="*/ 642938 h 6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160" h="642938">
                  <a:moveTo>
                    <a:pt x="0" y="0"/>
                  </a:moveTo>
                  <a:lnTo>
                    <a:pt x="1831065" y="0"/>
                  </a:lnTo>
                  <a:lnTo>
                    <a:pt x="2476160" y="642938"/>
                  </a:lnTo>
                  <a:lnTo>
                    <a:pt x="0" y="642938"/>
                  </a:lnTo>
                  <a:close/>
                </a:path>
              </a:pathLst>
            </a:custGeom>
            <a:solidFill>
              <a:srgbClr val="BDC5B8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3600000" sx="101000" sy="101000" algn="tl" rotWithShape="0">
                <a:sysClr val="windowText" lastClr="000000">
                  <a:alpha val="46000"/>
                </a:sys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9526D125-F53C-4CEB-BBC8-31A2B0E368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2950" y="3214688"/>
              <a:ext cx="257505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EFB0A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kumimoji="0" lang="zh-CN" altLang="en-US" sz="9600" b="1" i="0" u="none" strike="noStrike" kern="0" cap="none" spc="0" normalizeH="0" baseline="0" noProof="0" dirty="0">
                <a:ln>
                  <a:noFill/>
                </a:ln>
                <a:solidFill>
                  <a:srgbClr val="EFB0A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888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randomBar dir="vert"/>
      </p:transition>
    </mc:Choice>
    <mc:Fallback xmlns="">
      <p:transition spd="slow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8A05960-B1D6-48FC-9B94-DC0655D32015}"/>
              </a:ext>
            </a:extLst>
          </p:cNvPr>
          <p:cNvSpPr/>
          <p:nvPr/>
        </p:nvSpPr>
        <p:spPr>
          <a:xfrm>
            <a:off x="-1" y="1275346"/>
            <a:ext cx="6024563" cy="529391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BB2FD7-284A-4039-A6C2-03FCD554D892}"/>
              </a:ext>
            </a:extLst>
          </p:cNvPr>
          <p:cNvSpPr/>
          <p:nvPr/>
        </p:nvSpPr>
        <p:spPr>
          <a:xfrm>
            <a:off x="697829" y="505327"/>
            <a:ext cx="5326734" cy="29236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A6D0FFB-781D-4663-B152-72DFCAEB72CC}"/>
              </a:ext>
            </a:extLst>
          </p:cNvPr>
          <p:cNvSpPr/>
          <p:nvPr/>
        </p:nvSpPr>
        <p:spPr>
          <a:xfrm>
            <a:off x="6024564" y="3429000"/>
            <a:ext cx="5694194" cy="2923674"/>
          </a:xfrm>
          <a:prstGeom prst="rect">
            <a:avLst/>
          </a:prstGeom>
          <a:blipFill dpi="0" rotWithShape="1">
            <a:blip r:embed="rId4"/>
            <a:srcRect/>
            <a:tile tx="0" ty="-41275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6D19BAC-EC2C-4D59-A594-2A234AEB88E2}"/>
              </a:ext>
            </a:extLst>
          </p:cNvPr>
          <p:cNvSpPr/>
          <p:nvPr/>
        </p:nvSpPr>
        <p:spPr>
          <a:xfrm>
            <a:off x="7386641" y="3188365"/>
            <a:ext cx="4107530" cy="264697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DF20395-598E-48C0-88F9-944D5202A6D3}"/>
              </a:ext>
            </a:extLst>
          </p:cNvPr>
          <p:cNvSpPr txBox="1"/>
          <p:nvPr/>
        </p:nvSpPr>
        <p:spPr>
          <a:xfrm>
            <a:off x="6722392" y="1443944"/>
            <a:ext cx="3819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94A28C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風景はどうであるが、実は重要ではない。大切なのは君が私のそばにいる</a:t>
            </a:r>
            <a:endParaRPr lang="zh-CN" altLang="en-US" sz="1400" dirty="0">
              <a:solidFill>
                <a:srgbClr val="94A28C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5AFEC8-B6C6-4E77-96FA-20EDF38005DB}"/>
              </a:ext>
            </a:extLst>
          </p:cNvPr>
          <p:cNvSpPr txBox="1"/>
          <p:nvPr/>
        </p:nvSpPr>
        <p:spPr>
          <a:xfrm>
            <a:off x="697829" y="5582654"/>
            <a:ext cx="3040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94A28C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人生は未知の旅で、気になるのは沿道の風景で、気になるのは風景を見る気持ちであり、旅行は美しい風景で終わることはない。</a:t>
            </a:r>
            <a:endParaRPr lang="zh-CN" altLang="en-US" sz="1400" dirty="0">
              <a:solidFill>
                <a:srgbClr val="94A28C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35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5" grpId="0" animBg="1"/>
      <p:bldP spid="7" grpId="0" animBg="1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BB2FD7-284A-4039-A6C2-03FCD554D892}"/>
              </a:ext>
            </a:extLst>
          </p:cNvPr>
          <p:cNvSpPr/>
          <p:nvPr/>
        </p:nvSpPr>
        <p:spPr>
          <a:xfrm>
            <a:off x="1" y="1491916"/>
            <a:ext cx="2286000" cy="3874167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A6D0FFB-781D-4663-B152-72DFCAEB72CC}"/>
              </a:ext>
            </a:extLst>
          </p:cNvPr>
          <p:cNvSpPr/>
          <p:nvPr/>
        </p:nvSpPr>
        <p:spPr>
          <a:xfrm>
            <a:off x="4475748" y="721894"/>
            <a:ext cx="7018424" cy="541420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D9B2B8-489E-46E4-A9DD-D94E546FA9C4}"/>
              </a:ext>
            </a:extLst>
          </p:cNvPr>
          <p:cNvSpPr/>
          <p:nvPr/>
        </p:nvSpPr>
        <p:spPr>
          <a:xfrm flipH="1">
            <a:off x="11494171" y="4195012"/>
            <a:ext cx="224587" cy="143576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2E0C13-9302-4F38-89CD-779D127FFF13}"/>
              </a:ext>
            </a:extLst>
          </p:cNvPr>
          <p:cNvSpPr txBox="1"/>
          <p:nvPr/>
        </p:nvSpPr>
        <p:spPr>
          <a:xfrm>
            <a:off x="1069302" y="2162073"/>
            <a:ext cx="44742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94A28C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人生は未知の旅で、気になるのは沿道の風景で、気になるのは風景を見る気持ちであり、旅行は美しい風景で終わることはない。</a:t>
            </a:r>
            <a:endParaRPr lang="zh-CN" altLang="en-US" sz="1400" dirty="0">
              <a:solidFill>
                <a:srgbClr val="94A28C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DC894C-3A4C-4584-AEB3-FBEC930AEB4B}"/>
              </a:ext>
            </a:extLst>
          </p:cNvPr>
          <p:cNvSpPr txBox="1"/>
          <p:nvPr/>
        </p:nvSpPr>
        <p:spPr>
          <a:xfrm>
            <a:off x="1069302" y="4364531"/>
            <a:ext cx="3686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94A28C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できれば、あなたとずっと旅行したいです</a:t>
            </a:r>
            <a:endParaRPr lang="zh-CN" altLang="en-US" sz="1400" dirty="0">
              <a:solidFill>
                <a:srgbClr val="94A28C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8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EC418F0-F5E1-4A5F-A092-A6673CCB4226}"/>
              </a:ext>
            </a:extLst>
          </p:cNvPr>
          <p:cNvSpPr/>
          <p:nvPr/>
        </p:nvSpPr>
        <p:spPr>
          <a:xfrm>
            <a:off x="0" y="0"/>
            <a:ext cx="12192000" cy="2914384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0" spc="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谢谢聆听！</a:t>
            </a:r>
            <a:endParaRPr lang="en-US" altLang="zh-CN" sz="8000" spc="6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227387B-34EB-4840-AB72-6A7F18469360}"/>
              </a:ext>
            </a:extLst>
          </p:cNvPr>
          <p:cNvSpPr/>
          <p:nvPr/>
        </p:nvSpPr>
        <p:spPr>
          <a:xfrm>
            <a:off x="552058" y="523388"/>
            <a:ext cx="11087884" cy="1751174"/>
          </a:xfrm>
          <a:prstGeom prst="rect">
            <a:avLst/>
          </a:prstGeom>
          <a:noFill/>
          <a:ln>
            <a:solidFill>
              <a:srgbClr val="94A2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992178-0463-4CF7-B875-9B4F9B487013}"/>
              </a:ext>
            </a:extLst>
          </p:cNvPr>
          <p:cNvSpPr txBox="1"/>
          <p:nvPr/>
        </p:nvSpPr>
        <p:spPr>
          <a:xfrm>
            <a:off x="599228" y="3318879"/>
            <a:ext cx="110745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组长：梁宏铖</a:t>
            </a:r>
            <a:endParaRPr lang="en-US" altLang="zh-CN" sz="3200" spc="600" dirty="0">
              <a:solidFill>
                <a:schemeClr val="accent3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3200" spc="600" dirty="0">
                <a:solidFill>
                  <a:schemeClr val="accent3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组员：崔彬彬、刘嘉迪、黄蓝天、陈诗怡、苏文焯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A99131A-5F4F-45E1-BE35-319534951F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24" y="3943617"/>
            <a:ext cx="40386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8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4B24635-C38E-4739-862E-CEDCB7EBB7DF}"/>
              </a:ext>
            </a:extLst>
          </p:cNvPr>
          <p:cNvSpPr/>
          <p:nvPr/>
        </p:nvSpPr>
        <p:spPr>
          <a:xfrm>
            <a:off x="0" y="1"/>
            <a:ext cx="4182533" cy="6299199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EFFA592-5755-4BA4-A17C-2D556528ED7B}"/>
              </a:ext>
            </a:extLst>
          </p:cNvPr>
          <p:cNvGrpSpPr/>
          <p:nvPr/>
        </p:nvGrpSpPr>
        <p:grpSpPr>
          <a:xfrm>
            <a:off x="962310" y="2191831"/>
            <a:ext cx="2169540" cy="2169538"/>
            <a:chOff x="3962648" y="2819400"/>
            <a:chExt cx="1218704" cy="121870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0A64624-C10D-4236-9D13-C3F202E367FA}"/>
                </a:ext>
              </a:extLst>
            </p:cNvPr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" name="同心圆 45">
                <a:extLst>
                  <a:ext uri="{FF2B5EF4-FFF2-40B4-BE49-F238E27FC236}">
                    <a16:creationId xmlns:a16="http://schemas.microsoft.com/office/drawing/2014/main" id="{17994E35-6577-46E4-96AE-4B89731DFB10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99">
                  <a:solidFill>
                    <a:schemeClr val="tx1"/>
                  </a:solidFill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E00E18DD-9147-40E0-9128-12DFA1E0A138}"/>
                  </a:ext>
                </a:extLst>
              </p:cNvPr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99"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2" name="TextBox 5">
              <a:extLst>
                <a:ext uri="{FF2B5EF4-FFF2-40B4-BE49-F238E27FC236}">
                  <a16:creationId xmlns:a16="http://schemas.microsoft.com/office/drawing/2014/main" id="{770CEECD-F29D-4B52-AE30-AC165F12B9C7}"/>
                </a:ext>
              </a:extLst>
            </p:cNvPr>
            <p:cNvSpPr txBox="1"/>
            <p:nvPr/>
          </p:nvSpPr>
          <p:spPr>
            <a:xfrm>
              <a:off x="4142794" y="3165339"/>
              <a:ext cx="860120" cy="4780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655" b="1" spc="284" dirty="0">
                  <a:solidFill>
                    <a:srgbClr val="F6C5A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目录</a:t>
              </a:r>
              <a:endParaRPr lang="en-US" altLang="zh-CN" sz="2655" b="1" spc="284" dirty="0">
                <a:solidFill>
                  <a:srgbClr val="F6C5A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ctr"/>
              <a:r>
                <a:rPr lang="en-US" altLang="zh-CN" sz="2275" b="1" cap="all" dirty="0">
                  <a:solidFill>
                    <a:srgbClr val="F6C5A1"/>
                  </a:solidFill>
                  <a:latin typeface="Franklin Gothic Book" panose="020B05030201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contents</a:t>
              </a:r>
              <a:endParaRPr lang="zh-CN" altLang="en-US" sz="2275" b="1" cap="all" dirty="0">
                <a:solidFill>
                  <a:srgbClr val="F6C5A1"/>
                </a:solidFill>
                <a:latin typeface="Franklin Gothic Book" panose="020B05030201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9F415039-13A7-43A5-90AE-B67733FDEBFF}"/>
              </a:ext>
            </a:extLst>
          </p:cNvPr>
          <p:cNvSpPr/>
          <p:nvPr/>
        </p:nvSpPr>
        <p:spPr>
          <a:xfrm>
            <a:off x="8122010" y="1579946"/>
            <a:ext cx="1582484" cy="54040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5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网站选取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D70BC33-0B08-4F95-879A-4E67BB23848C}"/>
              </a:ext>
            </a:extLst>
          </p:cNvPr>
          <p:cNvGrpSpPr/>
          <p:nvPr/>
        </p:nvGrpSpPr>
        <p:grpSpPr>
          <a:xfrm>
            <a:off x="6096000" y="1504268"/>
            <a:ext cx="1461782" cy="68756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7" name="圆角矩形 53">
              <a:extLst>
                <a:ext uri="{FF2B5EF4-FFF2-40B4-BE49-F238E27FC236}">
                  <a16:creationId xmlns:a16="http://schemas.microsoft.com/office/drawing/2014/main" id="{2B189A1D-514A-40B8-B0DC-A8E2267F78D1}"/>
                </a:ext>
              </a:extLst>
            </p:cNvPr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8" name="圆角矩形 54">
              <a:extLst>
                <a:ext uri="{FF2B5EF4-FFF2-40B4-BE49-F238E27FC236}">
                  <a16:creationId xmlns:a16="http://schemas.microsoft.com/office/drawing/2014/main" id="{B457A200-19FD-4E69-9C2D-252E8EDEE38F}"/>
                </a:ext>
              </a:extLst>
            </p:cNvPr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9" name="圆角矩形 55">
            <a:extLst>
              <a:ext uri="{FF2B5EF4-FFF2-40B4-BE49-F238E27FC236}">
                <a16:creationId xmlns:a16="http://schemas.microsoft.com/office/drawing/2014/main" id="{F1E7325F-FC9B-482A-AEFF-A972C66D5ABB}"/>
              </a:ext>
            </a:extLst>
          </p:cNvPr>
          <p:cNvSpPr/>
          <p:nvPr/>
        </p:nvSpPr>
        <p:spPr bwMode="auto">
          <a:xfrm>
            <a:off x="6621832" y="1568905"/>
            <a:ext cx="677160" cy="558291"/>
          </a:xfrm>
          <a:prstGeom prst="roundRect">
            <a:avLst/>
          </a:prstGeom>
          <a:solidFill>
            <a:srgbClr val="F6C5A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655" dirty="0"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endParaRPr lang="zh-CN" altLang="en-US" sz="2655" dirty="0">
              <a:latin typeface="Impact" panose="020B080603090205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8098525-2514-4944-9D01-D7E2BC3F2A61}"/>
              </a:ext>
            </a:extLst>
          </p:cNvPr>
          <p:cNvSpPr/>
          <p:nvPr/>
        </p:nvSpPr>
        <p:spPr>
          <a:xfrm>
            <a:off x="8122010" y="2512863"/>
            <a:ext cx="864339" cy="54040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5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爬虫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8E1DA66-CEB0-4854-94DF-A17F6B87574F}"/>
              </a:ext>
            </a:extLst>
          </p:cNvPr>
          <p:cNvGrpSpPr/>
          <p:nvPr/>
        </p:nvGrpSpPr>
        <p:grpSpPr>
          <a:xfrm>
            <a:off x="6096000" y="2437185"/>
            <a:ext cx="1461782" cy="68756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2" name="圆角矩形 59">
              <a:extLst>
                <a:ext uri="{FF2B5EF4-FFF2-40B4-BE49-F238E27FC236}">
                  <a16:creationId xmlns:a16="http://schemas.microsoft.com/office/drawing/2014/main" id="{35806012-4C04-4716-957F-0E3A43EA6C9C}"/>
                </a:ext>
              </a:extLst>
            </p:cNvPr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3" name="圆角矩形 60">
              <a:extLst>
                <a:ext uri="{FF2B5EF4-FFF2-40B4-BE49-F238E27FC236}">
                  <a16:creationId xmlns:a16="http://schemas.microsoft.com/office/drawing/2014/main" id="{FC490C45-2559-4811-A0A6-E3D87729BB8A}"/>
                </a:ext>
              </a:extLst>
            </p:cNvPr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4" name="圆角矩形 74">
            <a:extLst>
              <a:ext uri="{FF2B5EF4-FFF2-40B4-BE49-F238E27FC236}">
                <a16:creationId xmlns:a16="http://schemas.microsoft.com/office/drawing/2014/main" id="{2F5A4F77-1EE4-4016-9C28-79A599AB94B7}"/>
              </a:ext>
            </a:extLst>
          </p:cNvPr>
          <p:cNvSpPr/>
          <p:nvPr/>
        </p:nvSpPr>
        <p:spPr bwMode="auto">
          <a:xfrm>
            <a:off x="6621832" y="2501823"/>
            <a:ext cx="677160" cy="558291"/>
          </a:xfrm>
          <a:prstGeom prst="roundRect">
            <a:avLst/>
          </a:prstGeom>
          <a:solidFill>
            <a:srgbClr val="F6C5A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655" dirty="0"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endParaRPr lang="zh-CN" altLang="en-US" sz="2655" dirty="0">
              <a:latin typeface="Impact" panose="020B080603090205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DB4BB16-53C8-48E9-81B5-0FC7E1D30E6C}"/>
              </a:ext>
            </a:extLst>
          </p:cNvPr>
          <p:cNvSpPr/>
          <p:nvPr/>
        </p:nvSpPr>
        <p:spPr>
          <a:xfrm>
            <a:off x="8122010" y="3447505"/>
            <a:ext cx="1544012" cy="54040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5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数据分析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A940B46-7977-4803-AB54-5354B8E3DF50}"/>
              </a:ext>
            </a:extLst>
          </p:cNvPr>
          <p:cNvGrpSpPr/>
          <p:nvPr/>
        </p:nvGrpSpPr>
        <p:grpSpPr>
          <a:xfrm>
            <a:off x="6096000" y="3371828"/>
            <a:ext cx="1461782" cy="68756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7" name="圆角矩形 98">
              <a:extLst>
                <a:ext uri="{FF2B5EF4-FFF2-40B4-BE49-F238E27FC236}">
                  <a16:creationId xmlns:a16="http://schemas.microsoft.com/office/drawing/2014/main" id="{19CEAC4F-47ED-4D2E-999A-75C6FC6AEB0F}"/>
                </a:ext>
              </a:extLst>
            </p:cNvPr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圆角矩形 99">
              <a:extLst>
                <a:ext uri="{FF2B5EF4-FFF2-40B4-BE49-F238E27FC236}">
                  <a16:creationId xmlns:a16="http://schemas.microsoft.com/office/drawing/2014/main" id="{FBD50F19-4D24-4F80-ABB8-AD73D2A8739B}"/>
                </a:ext>
              </a:extLst>
            </p:cNvPr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9" name="圆角矩形 100">
            <a:extLst>
              <a:ext uri="{FF2B5EF4-FFF2-40B4-BE49-F238E27FC236}">
                <a16:creationId xmlns:a16="http://schemas.microsoft.com/office/drawing/2014/main" id="{02D96855-1D7F-4939-8FF0-148F7BE50BAD}"/>
              </a:ext>
            </a:extLst>
          </p:cNvPr>
          <p:cNvSpPr/>
          <p:nvPr/>
        </p:nvSpPr>
        <p:spPr bwMode="auto">
          <a:xfrm>
            <a:off x="6621832" y="3436465"/>
            <a:ext cx="677160" cy="558291"/>
          </a:xfrm>
          <a:prstGeom prst="roundRect">
            <a:avLst/>
          </a:prstGeom>
          <a:solidFill>
            <a:srgbClr val="F6C5A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655" dirty="0"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+mn-lt"/>
              </a:rPr>
              <a:t>3</a:t>
            </a:r>
            <a:endParaRPr lang="zh-CN" altLang="en-US" sz="2655" dirty="0">
              <a:latin typeface="Impact" panose="020B080603090205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2DE7DAA-867F-4BD6-8548-85D85E0DF3D6}"/>
              </a:ext>
            </a:extLst>
          </p:cNvPr>
          <p:cNvSpPr/>
          <p:nvPr/>
        </p:nvSpPr>
        <p:spPr>
          <a:xfrm>
            <a:off x="8122010" y="4398322"/>
            <a:ext cx="864339" cy="54040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5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部署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76717E0-B9AF-463E-ACFF-57CA6C1468B1}"/>
              </a:ext>
            </a:extLst>
          </p:cNvPr>
          <p:cNvGrpSpPr/>
          <p:nvPr/>
        </p:nvGrpSpPr>
        <p:grpSpPr>
          <a:xfrm>
            <a:off x="6096000" y="4322644"/>
            <a:ext cx="1461782" cy="68756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2" name="圆角矩形 104">
              <a:extLst>
                <a:ext uri="{FF2B5EF4-FFF2-40B4-BE49-F238E27FC236}">
                  <a16:creationId xmlns:a16="http://schemas.microsoft.com/office/drawing/2014/main" id="{3314EEA2-F80B-4177-AB49-D49C68C5CBB9}"/>
                </a:ext>
              </a:extLst>
            </p:cNvPr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3" name="圆角矩形 105">
              <a:extLst>
                <a:ext uri="{FF2B5EF4-FFF2-40B4-BE49-F238E27FC236}">
                  <a16:creationId xmlns:a16="http://schemas.microsoft.com/office/drawing/2014/main" id="{2DD21B8B-83CD-464A-B000-51956C2BD064}"/>
                </a:ext>
              </a:extLst>
            </p:cNvPr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4" name="圆角矩形 106">
            <a:extLst>
              <a:ext uri="{FF2B5EF4-FFF2-40B4-BE49-F238E27FC236}">
                <a16:creationId xmlns:a16="http://schemas.microsoft.com/office/drawing/2014/main" id="{29502716-89CD-49C9-ADB6-0F6546281D69}"/>
              </a:ext>
            </a:extLst>
          </p:cNvPr>
          <p:cNvSpPr/>
          <p:nvPr/>
        </p:nvSpPr>
        <p:spPr bwMode="auto">
          <a:xfrm>
            <a:off x="6621832" y="4387281"/>
            <a:ext cx="677160" cy="558291"/>
          </a:xfrm>
          <a:prstGeom prst="roundRect">
            <a:avLst/>
          </a:prstGeom>
          <a:solidFill>
            <a:srgbClr val="F6C5A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655" dirty="0"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+mn-lt"/>
              </a:rPr>
              <a:t>4</a:t>
            </a:r>
            <a:endParaRPr lang="zh-CN" altLang="en-US" sz="2655" dirty="0">
              <a:latin typeface="Impact" panose="020B080603090205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93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4" accel="42000" fill="hold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2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3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2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4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15" grpId="0"/>
          <p:bldP spid="19" grpId="0" animBg="1"/>
          <p:bldP spid="20" grpId="0"/>
          <p:bldP spid="24" grpId="0" animBg="1"/>
          <p:bldP spid="25" grpId="0"/>
          <p:bldP spid="29" grpId="0" animBg="1"/>
          <p:bldP spid="30" grpId="0"/>
          <p:bldP spid="3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4" accel="4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2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4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15" grpId="0"/>
          <p:bldP spid="19" grpId="0" animBg="1"/>
          <p:bldP spid="20" grpId="0"/>
          <p:bldP spid="24" grpId="0" animBg="1"/>
          <p:bldP spid="25" grpId="0"/>
          <p:bldP spid="29" grpId="0" animBg="1"/>
          <p:bldP spid="30" grpId="0"/>
          <p:bldP spid="34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73AEB12-C834-4057-B875-34EFFF6A34B4}"/>
              </a:ext>
            </a:extLst>
          </p:cNvPr>
          <p:cNvCxnSpPr/>
          <p:nvPr/>
        </p:nvCxnSpPr>
        <p:spPr>
          <a:xfrm>
            <a:off x="1657350" y="2457450"/>
            <a:ext cx="2128838" cy="2128838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6" name="任意多边形 10">
            <a:extLst>
              <a:ext uri="{FF2B5EF4-FFF2-40B4-BE49-F238E27FC236}">
                <a16:creationId xmlns:a16="http://schemas.microsoft.com/office/drawing/2014/main" id="{CB788457-D6CB-4323-88C6-EC3C6B66E44D}"/>
              </a:ext>
            </a:extLst>
          </p:cNvPr>
          <p:cNvSpPr/>
          <p:nvPr/>
        </p:nvSpPr>
        <p:spPr bwMode="auto">
          <a:xfrm>
            <a:off x="2476500" y="2789239"/>
            <a:ext cx="7589838" cy="1636712"/>
          </a:xfrm>
          <a:custGeom>
            <a:avLst/>
            <a:gdLst>
              <a:gd name="connsiteX0" fmla="*/ 0 w 7590213"/>
              <a:gd name="connsiteY0" fmla="*/ 0 h 1635917"/>
              <a:gd name="connsiteX1" fmla="*/ 7590213 w 7590213"/>
              <a:gd name="connsiteY1" fmla="*/ 0 h 1635917"/>
              <a:gd name="connsiteX2" fmla="*/ 7590213 w 7590213"/>
              <a:gd name="connsiteY2" fmla="*/ 1635917 h 1635917"/>
              <a:gd name="connsiteX3" fmla="*/ 1140350 w 7590213"/>
              <a:gd name="connsiteY3" fmla="*/ 1635917 h 1635917"/>
              <a:gd name="connsiteX4" fmla="*/ 0 w 7590213"/>
              <a:gd name="connsiteY4" fmla="*/ 499380 h 163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90213" h="1635917">
                <a:moveTo>
                  <a:pt x="0" y="0"/>
                </a:moveTo>
                <a:lnTo>
                  <a:pt x="7590213" y="0"/>
                </a:lnTo>
                <a:lnTo>
                  <a:pt x="7590213" y="1635917"/>
                </a:lnTo>
                <a:lnTo>
                  <a:pt x="1140350" y="1635917"/>
                </a:lnTo>
                <a:lnTo>
                  <a:pt x="0" y="499380"/>
                </a:lnTo>
                <a:close/>
              </a:path>
            </a:pathLst>
          </a:custGeom>
          <a:solidFill>
            <a:srgbClr val="BDC5B8"/>
          </a:solidFill>
          <a:ln w="12700" cap="flat" cmpd="sng" algn="ctr">
            <a:noFill/>
            <a:prstDash val="solid"/>
            <a:miter lim="800000"/>
          </a:ln>
          <a:effectLst>
            <a:innerShdw blurRad="190500" dist="101600" dir="8580000">
              <a:prstClr val="black">
                <a:alpha val="40000"/>
              </a:prstClr>
            </a:inn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11">
            <a:extLst>
              <a:ext uri="{FF2B5EF4-FFF2-40B4-BE49-F238E27FC236}">
                <a16:creationId xmlns:a16="http://schemas.microsoft.com/office/drawing/2014/main" id="{117FA367-91BF-415F-BCEC-E007E0FDD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3229339"/>
            <a:ext cx="5523453" cy="585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32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网站选取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BF0F8B8-97FE-445A-A3E0-031044DFDD00}"/>
              </a:ext>
            </a:extLst>
          </p:cNvPr>
          <p:cNvGrpSpPr>
            <a:grpSpLocks/>
          </p:cNvGrpSpPr>
          <p:nvPr/>
        </p:nvGrpSpPr>
        <p:grpSpPr bwMode="auto">
          <a:xfrm>
            <a:off x="0" y="2628900"/>
            <a:ext cx="3317875" cy="2155825"/>
            <a:chOff x="0" y="2628900"/>
            <a:chExt cx="3318008" cy="2155448"/>
          </a:xfrm>
        </p:grpSpPr>
        <p:sp>
          <p:nvSpPr>
            <p:cNvPr id="10" name="任意多边形 7">
              <a:extLst>
                <a:ext uri="{FF2B5EF4-FFF2-40B4-BE49-F238E27FC236}">
                  <a16:creationId xmlns:a16="http://schemas.microsoft.com/office/drawing/2014/main" id="{2B9F9861-C3E9-4CE8-9422-D3ECB7B295A4}"/>
                </a:ext>
              </a:extLst>
            </p:cNvPr>
            <p:cNvSpPr/>
            <p:nvPr/>
          </p:nvSpPr>
          <p:spPr>
            <a:xfrm>
              <a:off x="0" y="2628900"/>
              <a:ext cx="2476599" cy="642826"/>
            </a:xfrm>
            <a:custGeom>
              <a:avLst/>
              <a:gdLst>
                <a:gd name="connsiteX0" fmla="*/ 0 w 2476160"/>
                <a:gd name="connsiteY0" fmla="*/ 0 h 642938"/>
                <a:gd name="connsiteX1" fmla="*/ 1831065 w 2476160"/>
                <a:gd name="connsiteY1" fmla="*/ 0 h 642938"/>
                <a:gd name="connsiteX2" fmla="*/ 2476160 w 2476160"/>
                <a:gd name="connsiteY2" fmla="*/ 642938 h 642938"/>
                <a:gd name="connsiteX3" fmla="*/ 0 w 2476160"/>
                <a:gd name="connsiteY3" fmla="*/ 642938 h 6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160" h="642938">
                  <a:moveTo>
                    <a:pt x="0" y="0"/>
                  </a:moveTo>
                  <a:lnTo>
                    <a:pt x="1831065" y="0"/>
                  </a:lnTo>
                  <a:lnTo>
                    <a:pt x="2476160" y="642938"/>
                  </a:lnTo>
                  <a:lnTo>
                    <a:pt x="0" y="642938"/>
                  </a:lnTo>
                  <a:close/>
                </a:path>
              </a:pathLst>
            </a:custGeom>
            <a:solidFill>
              <a:srgbClr val="BDC5B8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3600000" sx="101000" sy="101000" algn="tl" rotWithShape="0">
                <a:sysClr val="windowText" lastClr="000000">
                  <a:alpha val="46000"/>
                </a:sys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9526D125-F53C-4CEB-BBC8-31A2B0E368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2950" y="3214688"/>
              <a:ext cx="257505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EFB0A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kumimoji="0" lang="zh-CN" altLang="en-US" sz="9600" b="1" i="0" u="none" strike="noStrike" kern="0" cap="none" spc="0" normalizeH="0" baseline="0" noProof="0" dirty="0">
                <a:ln>
                  <a:noFill/>
                </a:ln>
                <a:solidFill>
                  <a:srgbClr val="EFB0A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863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randomBar dir="vert"/>
      </p:transition>
    </mc:Choice>
    <mc:Fallback xmlns="">
      <p:transition spd="slow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8F45B79-3D18-4065-9C12-8C38E3A24E32}"/>
              </a:ext>
            </a:extLst>
          </p:cNvPr>
          <p:cNvSpPr/>
          <p:nvPr/>
        </p:nvSpPr>
        <p:spPr>
          <a:xfrm>
            <a:off x="10684042" y="0"/>
            <a:ext cx="1507958" cy="6858000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8E7322-C8DE-4DEF-A5E7-F0A64520F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551" y="1275347"/>
            <a:ext cx="8633491" cy="558265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2C1844E-A798-4532-BB5C-EACCFC5E5670}"/>
              </a:ext>
            </a:extLst>
          </p:cNvPr>
          <p:cNvSpPr txBox="1"/>
          <p:nvPr/>
        </p:nvSpPr>
        <p:spPr>
          <a:xfrm>
            <a:off x="11014325" y="2551837"/>
            <a:ext cx="8473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豆瓣</a:t>
            </a:r>
          </a:p>
        </p:txBody>
      </p:sp>
      <p:sp>
        <p:nvSpPr>
          <p:cNvPr id="8" name="任意多边形 1">
            <a:extLst>
              <a:ext uri="{FF2B5EF4-FFF2-40B4-BE49-F238E27FC236}">
                <a16:creationId xmlns:a16="http://schemas.microsoft.com/office/drawing/2014/main" id="{D8FA8417-7957-4D6D-8FB1-7D3D298144C7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877E6-B1EF-4D9D-85CE-5F0DBABBA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网站选取</a:t>
            </a:r>
          </a:p>
        </p:txBody>
      </p:sp>
    </p:spTree>
    <p:extLst>
      <p:ext uri="{BB962C8B-B14F-4D97-AF65-F5344CB8AC3E}">
        <p14:creationId xmlns:p14="http://schemas.microsoft.com/office/powerpoint/2010/main" val="346636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73AEB12-C834-4057-B875-34EFFF6A34B4}"/>
              </a:ext>
            </a:extLst>
          </p:cNvPr>
          <p:cNvCxnSpPr/>
          <p:nvPr/>
        </p:nvCxnSpPr>
        <p:spPr>
          <a:xfrm>
            <a:off x="1657350" y="2457450"/>
            <a:ext cx="2128838" cy="2128838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6" name="任意多边形 10">
            <a:extLst>
              <a:ext uri="{FF2B5EF4-FFF2-40B4-BE49-F238E27FC236}">
                <a16:creationId xmlns:a16="http://schemas.microsoft.com/office/drawing/2014/main" id="{CB788457-D6CB-4323-88C6-EC3C6B66E44D}"/>
              </a:ext>
            </a:extLst>
          </p:cNvPr>
          <p:cNvSpPr/>
          <p:nvPr/>
        </p:nvSpPr>
        <p:spPr bwMode="auto">
          <a:xfrm>
            <a:off x="2476500" y="2789239"/>
            <a:ext cx="7589838" cy="1636712"/>
          </a:xfrm>
          <a:custGeom>
            <a:avLst/>
            <a:gdLst>
              <a:gd name="connsiteX0" fmla="*/ 0 w 7590213"/>
              <a:gd name="connsiteY0" fmla="*/ 0 h 1635917"/>
              <a:gd name="connsiteX1" fmla="*/ 7590213 w 7590213"/>
              <a:gd name="connsiteY1" fmla="*/ 0 h 1635917"/>
              <a:gd name="connsiteX2" fmla="*/ 7590213 w 7590213"/>
              <a:gd name="connsiteY2" fmla="*/ 1635917 h 1635917"/>
              <a:gd name="connsiteX3" fmla="*/ 1140350 w 7590213"/>
              <a:gd name="connsiteY3" fmla="*/ 1635917 h 1635917"/>
              <a:gd name="connsiteX4" fmla="*/ 0 w 7590213"/>
              <a:gd name="connsiteY4" fmla="*/ 499380 h 163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90213" h="1635917">
                <a:moveTo>
                  <a:pt x="0" y="0"/>
                </a:moveTo>
                <a:lnTo>
                  <a:pt x="7590213" y="0"/>
                </a:lnTo>
                <a:lnTo>
                  <a:pt x="7590213" y="1635917"/>
                </a:lnTo>
                <a:lnTo>
                  <a:pt x="1140350" y="1635917"/>
                </a:lnTo>
                <a:lnTo>
                  <a:pt x="0" y="499380"/>
                </a:lnTo>
                <a:close/>
              </a:path>
            </a:pathLst>
          </a:custGeom>
          <a:solidFill>
            <a:srgbClr val="BDC5B8"/>
          </a:solidFill>
          <a:ln w="12700" cap="flat" cmpd="sng" algn="ctr">
            <a:noFill/>
            <a:prstDash val="solid"/>
            <a:miter lim="800000"/>
          </a:ln>
          <a:effectLst>
            <a:innerShdw blurRad="190500" dist="101600" dir="8580000">
              <a:prstClr val="black">
                <a:alpha val="40000"/>
              </a:prstClr>
            </a:inn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11">
            <a:extLst>
              <a:ext uri="{FF2B5EF4-FFF2-40B4-BE49-F238E27FC236}">
                <a16:creationId xmlns:a16="http://schemas.microsoft.com/office/drawing/2014/main" id="{117FA367-91BF-415F-BCEC-E007E0FDD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3229339"/>
            <a:ext cx="5523453" cy="585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32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爬虫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BF0F8B8-97FE-445A-A3E0-031044DFDD00}"/>
              </a:ext>
            </a:extLst>
          </p:cNvPr>
          <p:cNvGrpSpPr>
            <a:grpSpLocks/>
          </p:cNvGrpSpPr>
          <p:nvPr/>
        </p:nvGrpSpPr>
        <p:grpSpPr bwMode="auto">
          <a:xfrm>
            <a:off x="0" y="2628900"/>
            <a:ext cx="3317875" cy="2155825"/>
            <a:chOff x="0" y="2628900"/>
            <a:chExt cx="3318008" cy="2155448"/>
          </a:xfrm>
        </p:grpSpPr>
        <p:sp>
          <p:nvSpPr>
            <p:cNvPr id="10" name="任意多边形 7">
              <a:extLst>
                <a:ext uri="{FF2B5EF4-FFF2-40B4-BE49-F238E27FC236}">
                  <a16:creationId xmlns:a16="http://schemas.microsoft.com/office/drawing/2014/main" id="{2B9F9861-C3E9-4CE8-9422-D3ECB7B295A4}"/>
                </a:ext>
              </a:extLst>
            </p:cNvPr>
            <p:cNvSpPr/>
            <p:nvPr/>
          </p:nvSpPr>
          <p:spPr>
            <a:xfrm>
              <a:off x="0" y="2628900"/>
              <a:ext cx="2476599" cy="642826"/>
            </a:xfrm>
            <a:custGeom>
              <a:avLst/>
              <a:gdLst>
                <a:gd name="connsiteX0" fmla="*/ 0 w 2476160"/>
                <a:gd name="connsiteY0" fmla="*/ 0 h 642938"/>
                <a:gd name="connsiteX1" fmla="*/ 1831065 w 2476160"/>
                <a:gd name="connsiteY1" fmla="*/ 0 h 642938"/>
                <a:gd name="connsiteX2" fmla="*/ 2476160 w 2476160"/>
                <a:gd name="connsiteY2" fmla="*/ 642938 h 642938"/>
                <a:gd name="connsiteX3" fmla="*/ 0 w 2476160"/>
                <a:gd name="connsiteY3" fmla="*/ 642938 h 6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160" h="642938">
                  <a:moveTo>
                    <a:pt x="0" y="0"/>
                  </a:moveTo>
                  <a:lnTo>
                    <a:pt x="1831065" y="0"/>
                  </a:lnTo>
                  <a:lnTo>
                    <a:pt x="2476160" y="642938"/>
                  </a:lnTo>
                  <a:lnTo>
                    <a:pt x="0" y="642938"/>
                  </a:lnTo>
                  <a:close/>
                </a:path>
              </a:pathLst>
            </a:custGeom>
            <a:solidFill>
              <a:srgbClr val="BDC5B8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3600000" sx="101000" sy="101000" algn="tl" rotWithShape="0">
                <a:sysClr val="windowText" lastClr="000000">
                  <a:alpha val="46000"/>
                </a:sys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9526D125-F53C-4CEB-BBC8-31A2B0E368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2950" y="3214688"/>
              <a:ext cx="257505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EFB0A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kumimoji="0" lang="zh-CN" altLang="en-US" sz="9600" b="1" i="0" u="none" strike="noStrike" kern="0" cap="none" spc="0" normalizeH="0" baseline="0" noProof="0" dirty="0">
                <a:ln>
                  <a:noFill/>
                </a:ln>
                <a:solidFill>
                  <a:srgbClr val="EFB0A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377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randomBar dir="vert"/>
      </p:transition>
    </mc:Choice>
    <mc:Fallback xmlns="">
      <p:transition spd="slow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4B24635-C38E-4739-862E-CEDCB7EBB7DF}"/>
              </a:ext>
            </a:extLst>
          </p:cNvPr>
          <p:cNvSpPr/>
          <p:nvPr/>
        </p:nvSpPr>
        <p:spPr>
          <a:xfrm>
            <a:off x="-1" y="0"/>
            <a:ext cx="6024563" cy="6857999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D3653A5-8163-48EB-81E6-CE281450BCD2}"/>
              </a:ext>
            </a:extLst>
          </p:cNvPr>
          <p:cNvSpPr txBox="1"/>
          <p:nvPr/>
        </p:nvSpPr>
        <p:spPr>
          <a:xfrm>
            <a:off x="0" y="1092252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zh-CN" altLang="en-US" sz="32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）分析网站页面结构</a:t>
            </a:r>
          </a:p>
        </p:txBody>
      </p:sp>
      <p:sp>
        <p:nvSpPr>
          <p:cNvPr id="10" name="任意多边形 1">
            <a:extLst>
              <a:ext uri="{FF2B5EF4-FFF2-40B4-BE49-F238E27FC236}">
                <a16:creationId xmlns:a16="http://schemas.microsoft.com/office/drawing/2014/main" id="{6381A896-5628-48D2-AE9E-6C5EDBC132E3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713CE72-A5D7-4325-9DA1-E8DD185B01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爬虫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267AE79-5027-4BAB-85E8-12B859F44CF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14470" y="616664"/>
            <a:ext cx="5574330" cy="5624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FEAD600-4AE8-48B6-90FF-C1FA96D543B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9449" y="2094096"/>
            <a:ext cx="5087937" cy="434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664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15E3FA0-5B4C-4323-BF44-8F25B00D6F81}"/>
              </a:ext>
            </a:extLst>
          </p:cNvPr>
          <p:cNvSpPr/>
          <p:nvPr/>
        </p:nvSpPr>
        <p:spPr>
          <a:xfrm>
            <a:off x="457199" y="1564105"/>
            <a:ext cx="5101390" cy="478856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CA48858-C071-4CDE-9CF5-C1D4F3B8649E}"/>
              </a:ext>
            </a:extLst>
          </p:cNvPr>
          <p:cNvSpPr/>
          <p:nvPr/>
        </p:nvSpPr>
        <p:spPr>
          <a:xfrm>
            <a:off x="6538252" y="1"/>
            <a:ext cx="1194384" cy="1949116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4048B3-6ED9-4CC7-8DD8-C3E0745EC9B5}"/>
              </a:ext>
            </a:extLst>
          </p:cNvPr>
          <p:cNvSpPr/>
          <p:nvPr/>
        </p:nvSpPr>
        <p:spPr>
          <a:xfrm>
            <a:off x="8655468" y="1564105"/>
            <a:ext cx="3536532" cy="385012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9E17E2-17C9-4CC2-B95D-B12F45599F4E}"/>
              </a:ext>
            </a:extLst>
          </p:cNvPr>
          <p:cNvSpPr/>
          <p:nvPr/>
        </p:nvSpPr>
        <p:spPr>
          <a:xfrm>
            <a:off x="8655467" y="6352675"/>
            <a:ext cx="3536532" cy="21656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EC669-DCC7-4604-8CEB-024CE8F019AD}"/>
              </a:ext>
            </a:extLst>
          </p:cNvPr>
          <p:cNvSpPr txBox="1"/>
          <p:nvPr/>
        </p:nvSpPr>
        <p:spPr>
          <a:xfrm>
            <a:off x="-531961" y="974559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）爬取信息</a:t>
            </a:r>
          </a:p>
        </p:txBody>
      </p:sp>
      <p:sp>
        <p:nvSpPr>
          <p:cNvPr id="12" name="任意多边形 1">
            <a:extLst>
              <a:ext uri="{FF2B5EF4-FFF2-40B4-BE49-F238E27FC236}">
                <a16:creationId xmlns:a16="http://schemas.microsoft.com/office/drawing/2014/main" id="{69A8D58F-3794-4B3C-BE17-0E4C6A2916FE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9A9045F-0726-48CC-BEC8-6E346C5F32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爬虫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32ED3318-0A3A-4BDD-B544-95AAEC8C128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47749" y="1949117"/>
            <a:ext cx="5644251" cy="440355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37D898E-6A25-4B72-A907-F5B1B0A824B7}"/>
              </a:ext>
            </a:extLst>
          </p:cNvPr>
          <p:cNvSpPr txBox="1"/>
          <p:nvPr/>
        </p:nvSpPr>
        <p:spPr>
          <a:xfrm>
            <a:off x="-531961" y="1808683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基于</a:t>
            </a:r>
            <a:r>
              <a:rPr lang="en-US" altLang="zh-CN" sz="3200" dirty="0" err="1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Scrapy</a:t>
            </a:r>
            <a:endParaRPr lang="zh-CN" altLang="en-US" sz="3200" dirty="0">
              <a:solidFill>
                <a:srgbClr val="8AAD9D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072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11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15E3FA0-5B4C-4323-BF44-8F25B00D6F81}"/>
              </a:ext>
            </a:extLst>
          </p:cNvPr>
          <p:cNvSpPr/>
          <p:nvPr/>
        </p:nvSpPr>
        <p:spPr>
          <a:xfrm>
            <a:off x="457199" y="1564105"/>
            <a:ext cx="5101390" cy="478856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CA48858-C071-4CDE-9CF5-C1D4F3B8649E}"/>
              </a:ext>
            </a:extLst>
          </p:cNvPr>
          <p:cNvSpPr/>
          <p:nvPr/>
        </p:nvSpPr>
        <p:spPr>
          <a:xfrm>
            <a:off x="6547749" y="-29778"/>
            <a:ext cx="1331356" cy="1978893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4048B3-6ED9-4CC7-8DD8-C3E0745EC9B5}"/>
              </a:ext>
            </a:extLst>
          </p:cNvPr>
          <p:cNvSpPr/>
          <p:nvPr/>
        </p:nvSpPr>
        <p:spPr>
          <a:xfrm>
            <a:off x="8655468" y="1564105"/>
            <a:ext cx="3536532" cy="385012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9E17E2-17C9-4CC2-B95D-B12F45599F4E}"/>
              </a:ext>
            </a:extLst>
          </p:cNvPr>
          <p:cNvSpPr/>
          <p:nvPr/>
        </p:nvSpPr>
        <p:spPr>
          <a:xfrm>
            <a:off x="8655467" y="6352675"/>
            <a:ext cx="3536532" cy="216568"/>
          </a:xfrm>
          <a:prstGeom prst="rect">
            <a:avLst/>
          </a:prstGeom>
          <a:solidFill>
            <a:srgbClr val="BDC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EC669-DCC7-4604-8CEB-024CE8F019AD}"/>
              </a:ext>
            </a:extLst>
          </p:cNvPr>
          <p:cNvSpPr txBox="1"/>
          <p:nvPr/>
        </p:nvSpPr>
        <p:spPr>
          <a:xfrm>
            <a:off x="-531961" y="974559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（</a:t>
            </a:r>
            <a:r>
              <a:rPr lang="en-US" altLang="zh-CN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）数据显示</a:t>
            </a:r>
          </a:p>
        </p:txBody>
      </p:sp>
      <p:sp>
        <p:nvSpPr>
          <p:cNvPr id="12" name="任意多边形 1">
            <a:extLst>
              <a:ext uri="{FF2B5EF4-FFF2-40B4-BE49-F238E27FC236}">
                <a16:creationId xmlns:a16="http://schemas.microsoft.com/office/drawing/2014/main" id="{69A8D58F-3794-4B3C-BE17-0E4C6A2916FE}"/>
              </a:ext>
            </a:extLst>
          </p:cNvPr>
          <p:cNvSpPr/>
          <p:nvPr/>
        </p:nvSpPr>
        <p:spPr>
          <a:xfrm rot="2734777" flipH="1">
            <a:off x="-350838" y="176213"/>
            <a:ext cx="765175" cy="828676"/>
          </a:xfrm>
          <a:custGeom>
            <a:avLst/>
            <a:gdLst>
              <a:gd name="connsiteX0" fmla="*/ 4825039 w 4825039"/>
              <a:gd name="connsiteY0" fmla="*/ 498765 h 5227156"/>
              <a:gd name="connsiteX1" fmla="*/ 0 w 4825039"/>
              <a:gd name="connsiteY1" fmla="*/ 5227156 h 5227156"/>
              <a:gd name="connsiteX2" fmla="*/ 0 w 4825039"/>
              <a:gd name="connsiteY2" fmla="*/ 0 h 5227156"/>
              <a:gd name="connsiteX3" fmla="*/ 4336264 w 4825039"/>
              <a:gd name="connsiteY3" fmla="*/ 0 h 522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5039" h="5227156">
                <a:moveTo>
                  <a:pt x="4825039" y="498765"/>
                </a:moveTo>
                <a:lnTo>
                  <a:pt x="0" y="5227156"/>
                </a:lnTo>
                <a:lnTo>
                  <a:pt x="0" y="0"/>
                </a:lnTo>
                <a:lnTo>
                  <a:pt x="4336264" y="0"/>
                </a:lnTo>
                <a:close/>
              </a:path>
            </a:pathLst>
          </a:custGeom>
          <a:solidFill>
            <a:srgbClr val="8AAD9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9A9045F-0726-48CC-BEC8-6E346C5F32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49" y="298450"/>
            <a:ext cx="5087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爬虫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37D898E-6A25-4B72-A907-F5B1B0A824B7}"/>
              </a:ext>
            </a:extLst>
          </p:cNvPr>
          <p:cNvSpPr txBox="1"/>
          <p:nvPr/>
        </p:nvSpPr>
        <p:spPr>
          <a:xfrm>
            <a:off x="-531961" y="1808683"/>
            <a:ext cx="551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基于</a:t>
            </a:r>
            <a:r>
              <a:rPr lang="en-US" altLang="zh-CN" sz="3200" dirty="0" err="1">
                <a:solidFill>
                  <a:srgbClr val="8AAD9D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Scrapy</a:t>
            </a:r>
            <a:endParaRPr lang="zh-CN" altLang="en-US" sz="3200" dirty="0">
              <a:solidFill>
                <a:srgbClr val="8AAD9D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99791E3-F5B9-4DC2-B841-78BDA911EDF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47749" y="1955469"/>
            <a:ext cx="5755584" cy="4397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167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11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73AEB12-C834-4057-B875-34EFFF6A34B4}"/>
              </a:ext>
            </a:extLst>
          </p:cNvPr>
          <p:cNvCxnSpPr/>
          <p:nvPr/>
        </p:nvCxnSpPr>
        <p:spPr>
          <a:xfrm>
            <a:off x="1657350" y="2457450"/>
            <a:ext cx="2128838" cy="2128838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6" name="任意多边形 10">
            <a:extLst>
              <a:ext uri="{FF2B5EF4-FFF2-40B4-BE49-F238E27FC236}">
                <a16:creationId xmlns:a16="http://schemas.microsoft.com/office/drawing/2014/main" id="{CB788457-D6CB-4323-88C6-EC3C6B66E44D}"/>
              </a:ext>
            </a:extLst>
          </p:cNvPr>
          <p:cNvSpPr/>
          <p:nvPr/>
        </p:nvSpPr>
        <p:spPr bwMode="auto">
          <a:xfrm>
            <a:off x="2476500" y="2789239"/>
            <a:ext cx="7589838" cy="1636712"/>
          </a:xfrm>
          <a:custGeom>
            <a:avLst/>
            <a:gdLst>
              <a:gd name="connsiteX0" fmla="*/ 0 w 7590213"/>
              <a:gd name="connsiteY0" fmla="*/ 0 h 1635917"/>
              <a:gd name="connsiteX1" fmla="*/ 7590213 w 7590213"/>
              <a:gd name="connsiteY1" fmla="*/ 0 h 1635917"/>
              <a:gd name="connsiteX2" fmla="*/ 7590213 w 7590213"/>
              <a:gd name="connsiteY2" fmla="*/ 1635917 h 1635917"/>
              <a:gd name="connsiteX3" fmla="*/ 1140350 w 7590213"/>
              <a:gd name="connsiteY3" fmla="*/ 1635917 h 1635917"/>
              <a:gd name="connsiteX4" fmla="*/ 0 w 7590213"/>
              <a:gd name="connsiteY4" fmla="*/ 499380 h 163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90213" h="1635917">
                <a:moveTo>
                  <a:pt x="0" y="0"/>
                </a:moveTo>
                <a:lnTo>
                  <a:pt x="7590213" y="0"/>
                </a:lnTo>
                <a:lnTo>
                  <a:pt x="7590213" y="1635917"/>
                </a:lnTo>
                <a:lnTo>
                  <a:pt x="1140350" y="1635917"/>
                </a:lnTo>
                <a:lnTo>
                  <a:pt x="0" y="499380"/>
                </a:lnTo>
                <a:close/>
              </a:path>
            </a:pathLst>
          </a:custGeom>
          <a:solidFill>
            <a:srgbClr val="BDC5B8"/>
          </a:solidFill>
          <a:ln w="12700" cap="flat" cmpd="sng" algn="ctr">
            <a:noFill/>
            <a:prstDash val="solid"/>
            <a:miter lim="800000"/>
          </a:ln>
          <a:effectLst>
            <a:innerShdw blurRad="190500" dist="101600" dir="8580000">
              <a:prstClr val="black">
                <a:alpha val="40000"/>
              </a:prstClr>
            </a:inn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11">
            <a:extLst>
              <a:ext uri="{FF2B5EF4-FFF2-40B4-BE49-F238E27FC236}">
                <a16:creationId xmlns:a16="http://schemas.microsoft.com/office/drawing/2014/main" id="{117FA367-91BF-415F-BCEC-E007E0FDD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3229339"/>
            <a:ext cx="5523453" cy="585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32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BF0F8B8-97FE-445A-A3E0-031044DFDD00}"/>
              </a:ext>
            </a:extLst>
          </p:cNvPr>
          <p:cNvGrpSpPr>
            <a:grpSpLocks/>
          </p:cNvGrpSpPr>
          <p:nvPr/>
        </p:nvGrpSpPr>
        <p:grpSpPr bwMode="auto">
          <a:xfrm>
            <a:off x="0" y="2628900"/>
            <a:ext cx="3317875" cy="2155825"/>
            <a:chOff x="0" y="2628900"/>
            <a:chExt cx="3318008" cy="2155448"/>
          </a:xfrm>
        </p:grpSpPr>
        <p:sp>
          <p:nvSpPr>
            <p:cNvPr id="10" name="任意多边形 7">
              <a:extLst>
                <a:ext uri="{FF2B5EF4-FFF2-40B4-BE49-F238E27FC236}">
                  <a16:creationId xmlns:a16="http://schemas.microsoft.com/office/drawing/2014/main" id="{2B9F9861-C3E9-4CE8-9422-D3ECB7B295A4}"/>
                </a:ext>
              </a:extLst>
            </p:cNvPr>
            <p:cNvSpPr/>
            <p:nvPr/>
          </p:nvSpPr>
          <p:spPr>
            <a:xfrm>
              <a:off x="0" y="2628900"/>
              <a:ext cx="2476599" cy="642826"/>
            </a:xfrm>
            <a:custGeom>
              <a:avLst/>
              <a:gdLst>
                <a:gd name="connsiteX0" fmla="*/ 0 w 2476160"/>
                <a:gd name="connsiteY0" fmla="*/ 0 h 642938"/>
                <a:gd name="connsiteX1" fmla="*/ 1831065 w 2476160"/>
                <a:gd name="connsiteY1" fmla="*/ 0 h 642938"/>
                <a:gd name="connsiteX2" fmla="*/ 2476160 w 2476160"/>
                <a:gd name="connsiteY2" fmla="*/ 642938 h 642938"/>
                <a:gd name="connsiteX3" fmla="*/ 0 w 2476160"/>
                <a:gd name="connsiteY3" fmla="*/ 642938 h 6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160" h="642938">
                  <a:moveTo>
                    <a:pt x="0" y="0"/>
                  </a:moveTo>
                  <a:lnTo>
                    <a:pt x="1831065" y="0"/>
                  </a:lnTo>
                  <a:lnTo>
                    <a:pt x="2476160" y="642938"/>
                  </a:lnTo>
                  <a:lnTo>
                    <a:pt x="0" y="642938"/>
                  </a:lnTo>
                  <a:close/>
                </a:path>
              </a:pathLst>
            </a:custGeom>
            <a:solidFill>
              <a:srgbClr val="BDC5B8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3600000" sx="101000" sy="101000" algn="tl" rotWithShape="0">
                <a:sysClr val="windowText" lastClr="000000">
                  <a:alpha val="46000"/>
                </a:sys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9526D125-F53C-4CEB-BBC8-31A2B0E368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2950" y="3214688"/>
              <a:ext cx="257505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1" i="0" u="none" strike="noStrike" kern="0" cap="none" spc="0" normalizeH="0" baseline="0" noProof="0" dirty="0">
                  <a:ln>
                    <a:noFill/>
                  </a:ln>
                  <a:solidFill>
                    <a:srgbClr val="EFB0A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kumimoji="0" lang="zh-CN" altLang="en-US" sz="9600" b="1" i="0" u="none" strike="noStrike" kern="0" cap="none" spc="0" normalizeH="0" baseline="0" noProof="0" dirty="0">
                <a:ln>
                  <a:noFill/>
                </a:ln>
                <a:solidFill>
                  <a:srgbClr val="EFB0A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309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randomBar dir="vert"/>
      </p:transition>
    </mc:Choice>
    <mc:Fallback xmlns="">
      <p:transition spd="slow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TM04033925[[fn=水滴]]</Template>
  <TotalTime>356</TotalTime>
  <Words>217</Words>
  <Application>Microsoft Office PowerPoint</Application>
  <PresentationFormat>宽屏</PresentationFormat>
  <Paragraphs>64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等线</vt:lpstr>
      <vt:lpstr>仿宋</vt:lpstr>
      <vt:lpstr>微软雅黑</vt:lpstr>
      <vt:lpstr>Arial</vt:lpstr>
      <vt:lpstr>Calibri</vt:lpstr>
      <vt:lpstr>Franklin Gothic Book</vt:lpstr>
      <vt:lpstr>Impact</vt:lpstr>
      <vt:lpstr>Tw Cen MT</vt:lpstr>
      <vt:lpstr>水滴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zhoulingyun</dc:creator>
  <cp:lastModifiedBy>chen 诗怡</cp:lastModifiedBy>
  <cp:revision>46</cp:revision>
  <dcterms:created xsi:type="dcterms:W3CDTF">2018-04-16T06:05:00Z</dcterms:created>
  <dcterms:modified xsi:type="dcterms:W3CDTF">2019-06-29T06:14:21Z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